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698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en-US" altLang="ja-JP" smtClean="0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5293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0863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086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3088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6753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173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8073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201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4960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410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25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9B1BB-B6C7-49B5-8864-C83BC19085D7}" type="datetimeFigureOut">
              <a:rPr kumimoji="1" lang="ja-JP" altLang="en-US" smtClean="0"/>
              <a:t>2014/7/30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5715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1565" y="4869160"/>
            <a:ext cx="7924812" cy="1741100"/>
            <a:chOff x="31565" y="4869160"/>
            <a:chExt cx="7924812" cy="17411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3" y="5159234"/>
              <a:ext cx="1547936" cy="116095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1449" y="5159234"/>
              <a:ext cx="1547936" cy="116095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9203" y="5159234"/>
              <a:ext cx="1547936" cy="116095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9048" y="5159234"/>
              <a:ext cx="1547936" cy="116095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8441" y="5159234"/>
              <a:ext cx="1547936" cy="1160952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565" y="4869160"/>
              <a:ext cx="7924812" cy="1741100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34522" y="2558450"/>
            <a:ext cx="7849845" cy="1741100"/>
            <a:chOff x="34522" y="2558450"/>
            <a:chExt cx="7849845" cy="1741100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25" y="2841665"/>
              <a:ext cx="1566224" cy="1174667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641" y="2841666"/>
              <a:ext cx="1566224" cy="117466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6259" y="2834188"/>
              <a:ext cx="1566224" cy="1174667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1934" y="2834189"/>
              <a:ext cx="1566224" cy="1174667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6418" y="2834934"/>
              <a:ext cx="1566224" cy="1174667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2" y="2558450"/>
              <a:ext cx="7849845" cy="1741100"/>
            </a:xfrm>
            <a:prstGeom prst="rect">
              <a:avLst/>
            </a:prstGeom>
          </p:spPr>
        </p:pic>
      </p:grpSp>
      <p:grpSp>
        <p:nvGrpSpPr>
          <p:cNvPr id="32" name="Group 31"/>
          <p:cNvGrpSpPr/>
          <p:nvPr/>
        </p:nvGrpSpPr>
        <p:grpSpPr>
          <a:xfrm>
            <a:off x="34522" y="260648"/>
            <a:ext cx="7828119" cy="1741100"/>
            <a:chOff x="34522" y="260648"/>
            <a:chExt cx="7828119" cy="1741100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73" y="547026"/>
              <a:ext cx="1512168" cy="1170944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1449" y="547026"/>
              <a:ext cx="1512168" cy="1170944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3360" y="547026"/>
              <a:ext cx="1512168" cy="117094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8962" y="547026"/>
              <a:ext cx="1512168" cy="1170944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1420" y="547026"/>
              <a:ext cx="1512168" cy="1170944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2" y="260648"/>
              <a:ext cx="7828119" cy="1741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76457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016258"/>
            <a:ext cx="3803912" cy="8366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852936"/>
            <a:ext cx="3803912" cy="8366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3689614"/>
            <a:ext cx="3803912" cy="83667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203848" y="880354"/>
            <a:ext cx="1224136" cy="288032"/>
          </a:xfrm>
          <a:prstGeom prst="rect">
            <a:avLst/>
          </a:prstGeom>
          <a:noFill/>
          <a:ln w="31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smtClean="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Depth maps 1</a:t>
            </a:r>
            <a:endParaRPr kumimoji="1" lang="ja-JP" altLang="en-US" sz="1000">
              <a:solidFill>
                <a:schemeClr val="tx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3978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0" name="Group 1029"/>
          <p:cNvGrpSpPr/>
          <p:nvPr/>
        </p:nvGrpSpPr>
        <p:grpSpPr>
          <a:xfrm>
            <a:off x="1713383" y="1772817"/>
            <a:ext cx="3711623" cy="2880320"/>
            <a:chOff x="1713384" y="2395736"/>
            <a:chExt cx="2908920" cy="2257400"/>
          </a:xfrm>
        </p:grpSpPr>
        <p:pic>
          <p:nvPicPr>
            <p:cNvPr id="538" name="Picture 53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3348" y="2636912"/>
              <a:ext cx="1570620" cy="1177965"/>
            </a:xfrm>
            <a:prstGeom prst="rect">
              <a:avLst/>
            </a:prstGeom>
          </p:spPr>
        </p:pic>
        <p:pic>
          <p:nvPicPr>
            <p:cNvPr id="541" name="Picture 54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4654" y="2636912"/>
              <a:ext cx="426544" cy="1654785"/>
            </a:xfrm>
            <a:prstGeom prst="rect">
              <a:avLst/>
            </a:prstGeom>
          </p:spPr>
        </p:pic>
        <p:pic>
          <p:nvPicPr>
            <p:cNvPr id="543" name="Picture 54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1457" y="4169394"/>
              <a:ext cx="1956947" cy="411734"/>
            </a:xfrm>
            <a:prstGeom prst="rect">
              <a:avLst/>
            </a:prstGeom>
          </p:spPr>
        </p:pic>
        <p:cxnSp>
          <p:nvCxnSpPr>
            <p:cNvPr id="1025" name="Straight Arrow Connector 1024"/>
            <p:cNvCxnSpPr/>
            <p:nvPr/>
          </p:nvCxnSpPr>
          <p:spPr>
            <a:xfrm flipV="1">
              <a:off x="2555776" y="2564904"/>
              <a:ext cx="0" cy="144000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0" name="Straight Arrow Connector 549"/>
            <p:cNvCxnSpPr/>
            <p:nvPr/>
          </p:nvCxnSpPr>
          <p:spPr>
            <a:xfrm>
              <a:off x="2555776" y="4005064"/>
              <a:ext cx="1826503" cy="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1" name="Straight Arrow Connector 550"/>
            <p:cNvCxnSpPr/>
            <p:nvPr/>
          </p:nvCxnSpPr>
          <p:spPr>
            <a:xfrm rot="13500000" flipV="1">
              <a:off x="2237577" y="3873263"/>
              <a:ext cx="0" cy="90000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53" name="Picture 55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3112" y="3016382"/>
              <a:ext cx="1110998" cy="1289307"/>
            </a:xfrm>
            <a:prstGeom prst="rect">
              <a:avLst/>
            </a:prstGeom>
          </p:spPr>
        </p:pic>
        <p:sp>
          <p:nvSpPr>
            <p:cNvPr id="1029" name="Rectangle 1028"/>
            <p:cNvSpPr/>
            <p:nvPr/>
          </p:nvSpPr>
          <p:spPr>
            <a:xfrm>
              <a:off x="1713384" y="4314800"/>
              <a:ext cx="338336" cy="3383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100" b="1" smtClean="0">
                  <a:solidFill>
                    <a:schemeClr val="tx2">
                      <a:lumMod val="50000"/>
                    </a:schemeClr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Z</a:t>
              </a:r>
              <a:endParaRPr kumimoji="1" lang="ja-JP" altLang="en-US" sz="1100" b="1">
                <a:solidFill>
                  <a:schemeClr val="tx2">
                    <a:lumMod val="50000"/>
                  </a:schemeClr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555" name="Rectangle 554"/>
            <p:cNvSpPr/>
            <p:nvPr/>
          </p:nvSpPr>
          <p:spPr>
            <a:xfrm>
              <a:off x="2483768" y="2395736"/>
              <a:ext cx="338336" cy="3383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100" b="1" smtClean="0">
                  <a:solidFill>
                    <a:schemeClr val="tx2">
                      <a:lumMod val="50000"/>
                    </a:schemeClr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Y</a:t>
              </a:r>
              <a:endParaRPr kumimoji="1" lang="ja-JP" altLang="en-US" sz="1100" b="1">
                <a:solidFill>
                  <a:schemeClr val="tx2">
                    <a:lumMod val="50000"/>
                  </a:schemeClr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556" name="Rectangle 555"/>
            <p:cNvSpPr/>
            <p:nvPr/>
          </p:nvSpPr>
          <p:spPr>
            <a:xfrm>
              <a:off x="4283968" y="3810744"/>
              <a:ext cx="338336" cy="3383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100" b="1" smtClean="0">
                  <a:solidFill>
                    <a:schemeClr val="tx2">
                      <a:lumMod val="50000"/>
                    </a:schemeClr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X</a:t>
              </a:r>
              <a:endParaRPr kumimoji="1" lang="ja-JP" altLang="en-US" sz="1100" b="1">
                <a:solidFill>
                  <a:schemeClr val="tx2">
                    <a:lumMod val="50000"/>
                  </a:schemeClr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6218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roup 535"/>
          <p:cNvGrpSpPr/>
          <p:nvPr/>
        </p:nvGrpSpPr>
        <p:grpSpPr>
          <a:xfrm>
            <a:off x="1331640" y="836712"/>
            <a:ext cx="5519423" cy="3744416"/>
            <a:chOff x="1331640" y="836712"/>
            <a:chExt cx="5519423" cy="3744416"/>
          </a:xfrm>
        </p:grpSpPr>
        <p:sp>
          <p:nvSpPr>
            <p:cNvPr id="9" name="Rectangle 8"/>
            <p:cNvSpPr/>
            <p:nvPr/>
          </p:nvSpPr>
          <p:spPr>
            <a:xfrm>
              <a:off x="2639316" y="905537"/>
              <a:ext cx="1136002" cy="263078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Depth maps 1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269070" y="905537"/>
              <a:ext cx="1136002" cy="263078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Depth maps m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2699792" y="2161883"/>
              <a:ext cx="1023056" cy="992371"/>
              <a:chOff x="1052836" y="3212976"/>
              <a:chExt cx="1216389" cy="936104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1052836" y="3212976"/>
                <a:ext cx="1216389" cy="93610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2" name="Cross 81"/>
              <p:cNvSpPr/>
              <p:nvPr/>
            </p:nvSpPr>
            <p:spPr>
              <a:xfrm flipH="1">
                <a:off x="1308794" y="3626534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3" name="Heart 82"/>
              <p:cNvSpPr/>
              <p:nvPr/>
            </p:nvSpPr>
            <p:spPr>
              <a:xfrm flipH="1">
                <a:off x="1583309" y="3468376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4" name="Moon 83"/>
              <p:cNvSpPr/>
              <p:nvPr/>
            </p:nvSpPr>
            <p:spPr>
              <a:xfrm flipH="1">
                <a:off x="1170147" y="3742373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5" name="Lightning Bolt 84"/>
              <p:cNvSpPr/>
              <p:nvPr/>
            </p:nvSpPr>
            <p:spPr>
              <a:xfrm flipH="1">
                <a:off x="1512425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6" name="Moon 85"/>
              <p:cNvSpPr/>
              <p:nvPr/>
            </p:nvSpPr>
            <p:spPr>
              <a:xfrm flipH="1">
                <a:off x="1673710" y="361560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7" name="Lightning Bolt 86"/>
              <p:cNvSpPr/>
              <p:nvPr/>
            </p:nvSpPr>
            <p:spPr>
              <a:xfrm flipH="1">
                <a:off x="1109245" y="356894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8" name="Cross 87"/>
              <p:cNvSpPr/>
              <p:nvPr/>
            </p:nvSpPr>
            <p:spPr>
              <a:xfrm flipH="1">
                <a:off x="1454010" y="3245095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9" name="Cross 88"/>
              <p:cNvSpPr/>
              <p:nvPr/>
            </p:nvSpPr>
            <p:spPr>
              <a:xfrm flipH="1">
                <a:off x="1246364" y="3857371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0" name="Heart 89"/>
              <p:cNvSpPr/>
              <p:nvPr/>
            </p:nvSpPr>
            <p:spPr>
              <a:xfrm flipH="1">
                <a:off x="1202468" y="341163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1" name="Moon 90"/>
              <p:cNvSpPr/>
              <p:nvPr/>
            </p:nvSpPr>
            <p:spPr>
              <a:xfrm flipH="1">
                <a:off x="1858872" y="3284984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2" name="Sun 91"/>
              <p:cNvSpPr/>
              <p:nvPr/>
            </p:nvSpPr>
            <p:spPr>
              <a:xfrm flipH="1">
                <a:off x="1866544" y="354471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3" name="Lightning Bolt 92"/>
              <p:cNvSpPr/>
              <p:nvPr/>
            </p:nvSpPr>
            <p:spPr>
              <a:xfrm flipH="1">
                <a:off x="1975608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4" name="Lightning Bolt 93"/>
              <p:cNvSpPr/>
              <p:nvPr/>
            </p:nvSpPr>
            <p:spPr>
              <a:xfrm flipH="1">
                <a:off x="1860745" y="369518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5" name="Heart 94"/>
              <p:cNvSpPr/>
              <p:nvPr/>
            </p:nvSpPr>
            <p:spPr>
              <a:xfrm flipH="1">
                <a:off x="1482424" y="3746502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6" name="Lightning Bolt 95"/>
              <p:cNvSpPr/>
              <p:nvPr/>
            </p:nvSpPr>
            <p:spPr>
              <a:xfrm flipH="1">
                <a:off x="1567384" y="383695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7" name="Sun 96"/>
              <p:cNvSpPr/>
              <p:nvPr/>
            </p:nvSpPr>
            <p:spPr>
              <a:xfrm flipH="1">
                <a:off x="1701681" y="3745261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8" name="Heart 97"/>
              <p:cNvSpPr/>
              <p:nvPr/>
            </p:nvSpPr>
            <p:spPr>
              <a:xfrm flipH="1">
                <a:off x="2097306" y="352780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9" name="Lightning Bolt 98"/>
              <p:cNvSpPr/>
              <p:nvPr/>
            </p:nvSpPr>
            <p:spPr>
              <a:xfrm flipH="1">
                <a:off x="1969625" y="3857371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0" name="Moon 99"/>
              <p:cNvSpPr/>
              <p:nvPr/>
            </p:nvSpPr>
            <p:spPr>
              <a:xfrm flipH="1">
                <a:off x="2011050" y="3539260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1" name="Moon 100"/>
              <p:cNvSpPr/>
              <p:nvPr/>
            </p:nvSpPr>
            <p:spPr>
              <a:xfrm flipH="1">
                <a:off x="1823430" y="389108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2" name="Moon 101"/>
              <p:cNvSpPr/>
              <p:nvPr/>
            </p:nvSpPr>
            <p:spPr>
              <a:xfrm flipH="1">
                <a:off x="1415120" y="3355839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3" name="Sun 102"/>
              <p:cNvSpPr/>
              <p:nvPr/>
            </p:nvSpPr>
            <p:spPr>
              <a:xfrm flipH="1">
                <a:off x="1681662" y="322457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4" name="Sun 103"/>
              <p:cNvSpPr/>
              <p:nvPr/>
            </p:nvSpPr>
            <p:spPr>
              <a:xfrm flipH="1">
                <a:off x="1411540" y="3941073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5" name="Sun 104"/>
              <p:cNvSpPr/>
              <p:nvPr/>
            </p:nvSpPr>
            <p:spPr>
              <a:xfrm flipH="1">
                <a:off x="1496500" y="357899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6" name="Sun 105"/>
              <p:cNvSpPr/>
              <p:nvPr/>
            </p:nvSpPr>
            <p:spPr>
              <a:xfrm flipH="1">
                <a:off x="2090672" y="3686486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7" name="Sun 106"/>
              <p:cNvSpPr/>
              <p:nvPr/>
            </p:nvSpPr>
            <p:spPr>
              <a:xfrm flipH="1">
                <a:off x="1680165" y="396194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8" name="Sun 107"/>
              <p:cNvSpPr/>
              <p:nvPr/>
            </p:nvSpPr>
            <p:spPr>
              <a:xfrm flipH="1">
                <a:off x="1751049" y="3428975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</p:grpSp>
        <p:grpSp>
          <p:nvGrpSpPr>
            <p:cNvPr id="223" name="Group 222"/>
            <p:cNvGrpSpPr/>
            <p:nvPr/>
          </p:nvGrpSpPr>
          <p:grpSpPr>
            <a:xfrm>
              <a:off x="3995936" y="2060848"/>
              <a:ext cx="1050111" cy="1093407"/>
              <a:chOff x="3687499" y="2734913"/>
              <a:chExt cx="1460565" cy="1497525"/>
            </a:xfrm>
          </p:grpSpPr>
          <p:sp>
            <p:nvSpPr>
              <p:cNvPr id="218" name="Rounded Rectangle 217"/>
              <p:cNvSpPr/>
              <p:nvPr/>
            </p:nvSpPr>
            <p:spPr>
              <a:xfrm>
                <a:off x="3687499" y="2734913"/>
                <a:ext cx="1460565" cy="1497525"/>
              </a:xfrm>
              <a:prstGeom prst="roundRect">
                <a:avLst/>
              </a:prstGeom>
              <a:solidFill>
                <a:schemeClr val="bg1"/>
              </a:solidFill>
              <a:ln w="28575"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219" name="Cube 218"/>
              <p:cNvSpPr/>
              <p:nvPr/>
            </p:nvSpPr>
            <p:spPr>
              <a:xfrm>
                <a:off x="3770250" y="2828656"/>
                <a:ext cx="1233798" cy="366430"/>
              </a:xfrm>
              <a:prstGeom prst="cub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Codebook</a:t>
                </a:r>
              </a:p>
            </p:txBody>
          </p:sp>
          <p:sp>
            <p:nvSpPr>
              <p:cNvPr id="220" name="Cube 219"/>
              <p:cNvSpPr/>
              <p:nvPr/>
            </p:nvSpPr>
            <p:spPr>
              <a:xfrm>
                <a:off x="3770250" y="3263615"/>
                <a:ext cx="1233798" cy="366430"/>
              </a:xfrm>
              <a:prstGeom prst="cub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Codebook</a:t>
                </a:r>
              </a:p>
            </p:txBody>
          </p:sp>
          <p:sp>
            <p:nvSpPr>
              <p:cNvPr id="221" name="Cube 220"/>
              <p:cNvSpPr/>
              <p:nvPr/>
            </p:nvSpPr>
            <p:spPr>
              <a:xfrm>
                <a:off x="3786984" y="3706690"/>
                <a:ext cx="1233798" cy="366430"/>
              </a:xfrm>
              <a:prstGeom prst="cub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Codebook</a:t>
                </a:r>
              </a:p>
            </p:txBody>
          </p:sp>
        </p:grpSp>
        <p:sp>
          <p:nvSpPr>
            <p:cNvPr id="222" name="Rounded Rectangle 221"/>
            <p:cNvSpPr/>
            <p:nvPr/>
          </p:nvSpPr>
          <p:spPr>
            <a:xfrm>
              <a:off x="2651596" y="1988840"/>
              <a:ext cx="3725445" cy="1252012"/>
            </a:xfrm>
            <a:prstGeom prst="roundRect">
              <a:avLst/>
            </a:prstGeom>
            <a:noFill/>
            <a:ln w="190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224" name="Flowchart: Multidocument 223"/>
            <p:cNvSpPr/>
            <p:nvPr/>
          </p:nvSpPr>
          <p:spPr>
            <a:xfrm>
              <a:off x="3995936" y="4165089"/>
              <a:ext cx="1017884" cy="344031"/>
            </a:xfrm>
            <a:prstGeom prst="flowChartMultidocument">
              <a:avLst/>
            </a:prstGeom>
            <a:solidFill>
              <a:schemeClr val="bg1"/>
            </a:solidFill>
            <a:ln w="127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ysClr val="windowText" lastClr="000000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Classifiers</a:t>
              </a:r>
              <a:endParaRPr kumimoji="1" lang="ja-JP" altLang="en-US" sz="1000">
                <a:solidFill>
                  <a:sysClr val="windowText" lastClr="000000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1475656" y="908720"/>
              <a:ext cx="1152128" cy="534135"/>
              <a:chOff x="721635" y="1416277"/>
              <a:chExt cx="1241514" cy="584799"/>
            </a:xfrm>
          </p:grpSpPr>
          <p:sp>
            <p:nvSpPr>
              <p:cNvPr id="338" name="Rectangle 337"/>
              <p:cNvSpPr/>
              <p:nvPr/>
            </p:nvSpPr>
            <p:spPr>
              <a:xfrm>
                <a:off x="721635" y="1647964"/>
                <a:ext cx="883244" cy="288032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ja-JP" sz="1000" b="1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Projection</a:t>
                </a:r>
                <a:endParaRPr kumimoji="1" lang="ja-JP" altLang="en-US" sz="1000" b="1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grpSp>
            <p:nvGrpSpPr>
              <p:cNvPr id="339" name="Group 338"/>
              <p:cNvGrpSpPr/>
              <p:nvPr/>
            </p:nvGrpSpPr>
            <p:grpSpPr>
              <a:xfrm>
                <a:off x="1162327" y="1416277"/>
                <a:ext cx="800822" cy="584799"/>
                <a:chOff x="1729656" y="2144740"/>
                <a:chExt cx="800822" cy="584799"/>
              </a:xfrm>
            </p:grpSpPr>
            <p:cxnSp>
              <p:nvCxnSpPr>
                <p:cNvPr id="340" name="Straight Arrow Connector 339"/>
                <p:cNvCxnSpPr/>
                <p:nvPr/>
              </p:nvCxnSpPr>
              <p:spPr>
                <a:xfrm flipV="1">
                  <a:off x="2095791" y="2144740"/>
                  <a:ext cx="0" cy="432048"/>
                </a:xfrm>
                <a:prstGeom prst="straightConnector1">
                  <a:avLst/>
                </a:prstGeom>
                <a:ln w="12700"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1" name="Straight Arrow Connector 340"/>
                <p:cNvCxnSpPr/>
                <p:nvPr/>
              </p:nvCxnSpPr>
              <p:spPr>
                <a:xfrm rot="5400000" flipV="1">
                  <a:off x="2314454" y="2360764"/>
                  <a:ext cx="0" cy="432048"/>
                </a:xfrm>
                <a:prstGeom prst="straightConnector1">
                  <a:avLst/>
                </a:prstGeom>
                <a:ln w="12700"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Arrow Connector 341"/>
                <p:cNvCxnSpPr/>
                <p:nvPr/>
              </p:nvCxnSpPr>
              <p:spPr>
                <a:xfrm rot="13500000" flipV="1">
                  <a:off x="1945680" y="2513515"/>
                  <a:ext cx="0" cy="432048"/>
                </a:xfrm>
                <a:prstGeom prst="straightConnector1">
                  <a:avLst/>
                </a:prstGeom>
                <a:ln w="12700"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44" name="Rectangle 343"/>
            <p:cNvSpPr/>
            <p:nvPr/>
          </p:nvSpPr>
          <p:spPr>
            <a:xfrm>
              <a:off x="1475656" y="1815460"/>
              <a:ext cx="1330566" cy="53342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Feature Extraction</a:t>
              </a:r>
              <a:endParaRPr kumimoji="1" lang="en-US" altLang="ja-JP" sz="1000" smtClean="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  <a:p>
              <a:r>
                <a:rPr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Dense trajectories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1475656" y="2996952"/>
              <a:ext cx="1440161" cy="408594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Quantization</a:t>
              </a:r>
              <a:endParaRPr kumimoji="1" lang="en-US" altLang="ja-JP" sz="1000" smtClean="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  <a:p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Hard-assignment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1475656" y="3908966"/>
              <a:ext cx="2520280" cy="67216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Training/Tesing</a:t>
              </a:r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 using SVM</a:t>
              </a:r>
            </a:p>
            <a:p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Histogram Intersection kernel,</a:t>
              </a:r>
            </a:p>
            <a:p>
              <a:r>
                <a:rPr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One-vs-All strategy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356" name="Group 355"/>
            <p:cNvGrpSpPr/>
            <p:nvPr/>
          </p:nvGrpSpPr>
          <p:grpSpPr>
            <a:xfrm flipH="1">
              <a:off x="5292080" y="2161884"/>
              <a:ext cx="1023056" cy="992371"/>
              <a:chOff x="1052836" y="3212976"/>
              <a:chExt cx="1216389" cy="936104"/>
            </a:xfrm>
          </p:grpSpPr>
          <p:sp>
            <p:nvSpPr>
              <p:cNvPr id="357" name="Oval 356"/>
              <p:cNvSpPr/>
              <p:nvPr/>
            </p:nvSpPr>
            <p:spPr>
              <a:xfrm>
                <a:off x="1052836" y="3212976"/>
                <a:ext cx="1216389" cy="93610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58" name="Cross 357"/>
              <p:cNvSpPr/>
              <p:nvPr/>
            </p:nvSpPr>
            <p:spPr>
              <a:xfrm flipH="1">
                <a:off x="1308794" y="3626534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59" name="Heart 358"/>
              <p:cNvSpPr/>
              <p:nvPr/>
            </p:nvSpPr>
            <p:spPr>
              <a:xfrm flipH="1">
                <a:off x="1583309" y="3468376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0" name="Moon 359"/>
              <p:cNvSpPr/>
              <p:nvPr/>
            </p:nvSpPr>
            <p:spPr>
              <a:xfrm flipH="1">
                <a:off x="1170147" y="3742373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1" name="Lightning Bolt 360"/>
              <p:cNvSpPr/>
              <p:nvPr/>
            </p:nvSpPr>
            <p:spPr>
              <a:xfrm flipH="1">
                <a:off x="1512425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2" name="Moon 361"/>
              <p:cNvSpPr/>
              <p:nvPr/>
            </p:nvSpPr>
            <p:spPr>
              <a:xfrm flipH="1">
                <a:off x="1673710" y="361560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3" name="Lightning Bolt 362"/>
              <p:cNvSpPr/>
              <p:nvPr/>
            </p:nvSpPr>
            <p:spPr>
              <a:xfrm flipH="1">
                <a:off x="1109245" y="356894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4" name="Cross 363"/>
              <p:cNvSpPr/>
              <p:nvPr/>
            </p:nvSpPr>
            <p:spPr>
              <a:xfrm flipH="1">
                <a:off x="1454010" y="3245095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5" name="Cross 364"/>
              <p:cNvSpPr/>
              <p:nvPr/>
            </p:nvSpPr>
            <p:spPr>
              <a:xfrm flipH="1">
                <a:off x="1246364" y="3857371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6" name="Heart 365"/>
              <p:cNvSpPr/>
              <p:nvPr/>
            </p:nvSpPr>
            <p:spPr>
              <a:xfrm flipH="1">
                <a:off x="1202468" y="341163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7" name="Moon 366"/>
              <p:cNvSpPr/>
              <p:nvPr/>
            </p:nvSpPr>
            <p:spPr>
              <a:xfrm flipH="1">
                <a:off x="1858872" y="3284984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8" name="Sun 367"/>
              <p:cNvSpPr/>
              <p:nvPr/>
            </p:nvSpPr>
            <p:spPr>
              <a:xfrm flipH="1">
                <a:off x="1866544" y="354471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9" name="Lightning Bolt 368"/>
              <p:cNvSpPr/>
              <p:nvPr/>
            </p:nvSpPr>
            <p:spPr>
              <a:xfrm flipH="1">
                <a:off x="1975608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0" name="Lightning Bolt 369"/>
              <p:cNvSpPr/>
              <p:nvPr/>
            </p:nvSpPr>
            <p:spPr>
              <a:xfrm flipH="1">
                <a:off x="1860745" y="369518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1" name="Heart 370"/>
              <p:cNvSpPr/>
              <p:nvPr/>
            </p:nvSpPr>
            <p:spPr>
              <a:xfrm flipH="1">
                <a:off x="1482424" y="3746502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2" name="Lightning Bolt 371"/>
              <p:cNvSpPr/>
              <p:nvPr/>
            </p:nvSpPr>
            <p:spPr>
              <a:xfrm flipH="1">
                <a:off x="1567384" y="383695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3" name="Sun 372"/>
              <p:cNvSpPr/>
              <p:nvPr/>
            </p:nvSpPr>
            <p:spPr>
              <a:xfrm flipH="1">
                <a:off x="1701681" y="3745261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4" name="Heart 373"/>
              <p:cNvSpPr/>
              <p:nvPr/>
            </p:nvSpPr>
            <p:spPr>
              <a:xfrm flipH="1">
                <a:off x="2097306" y="352780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5" name="Lightning Bolt 374"/>
              <p:cNvSpPr/>
              <p:nvPr/>
            </p:nvSpPr>
            <p:spPr>
              <a:xfrm flipH="1">
                <a:off x="1969625" y="3857371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6" name="Moon 375"/>
              <p:cNvSpPr/>
              <p:nvPr/>
            </p:nvSpPr>
            <p:spPr>
              <a:xfrm flipH="1">
                <a:off x="2011050" y="3539260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7" name="Moon 376"/>
              <p:cNvSpPr/>
              <p:nvPr/>
            </p:nvSpPr>
            <p:spPr>
              <a:xfrm flipH="1">
                <a:off x="1823430" y="389108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8" name="Moon 377"/>
              <p:cNvSpPr/>
              <p:nvPr/>
            </p:nvSpPr>
            <p:spPr>
              <a:xfrm flipH="1">
                <a:off x="1415120" y="3355839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9" name="Sun 378"/>
              <p:cNvSpPr/>
              <p:nvPr/>
            </p:nvSpPr>
            <p:spPr>
              <a:xfrm flipH="1">
                <a:off x="1681662" y="322457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0" name="Sun 379"/>
              <p:cNvSpPr/>
              <p:nvPr/>
            </p:nvSpPr>
            <p:spPr>
              <a:xfrm flipH="1">
                <a:off x="1411540" y="3941073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1" name="Sun 380"/>
              <p:cNvSpPr/>
              <p:nvPr/>
            </p:nvSpPr>
            <p:spPr>
              <a:xfrm flipH="1">
                <a:off x="1496500" y="357899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2" name="Sun 381"/>
              <p:cNvSpPr/>
              <p:nvPr/>
            </p:nvSpPr>
            <p:spPr>
              <a:xfrm flipH="1">
                <a:off x="2090672" y="3686486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3" name="Sun 382"/>
              <p:cNvSpPr/>
              <p:nvPr/>
            </p:nvSpPr>
            <p:spPr>
              <a:xfrm flipH="1">
                <a:off x="1680165" y="396194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4" name="Sun 383"/>
              <p:cNvSpPr/>
              <p:nvPr/>
            </p:nvSpPr>
            <p:spPr>
              <a:xfrm flipH="1">
                <a:off x="1751049" y="3428975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</p:grpSp>
        <p:sp>
          <p:nvSpPr>
            <p:cNvPr id="425" name="Rounded Rectangle 424"/>
            <p:cNvSpPr/>
            <p:nvPr/>
          </p:nvSpPr>
          <p:spPr>
            <a:xfrm>
              <a:off x="1331640" y="836712"/>
              <a:ext cx="5519423" cy="3744416"/>
            </a:xfrm>
            <a:prstGeom prst="roundRect">
              <a:avLst>
                <a:gd name="adj" fmla="val 6983"/>
              </a:avLst>
            </a:prstGeom>
            <a:noFill/>
            <a:ln w="28575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426" name="Rectangle 425"/>
            <p:cNvSpPr/>
            <p:nvPr/>
          </p:nvSpPr>
          <p:spPr>
            <a:xfrm>
              <a:off x="3785631" y="836712"/>
              <a:ext cx="1486372" cy="331904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…	…</a:t>
              </a:r>
              <a:endParaRPr kumimoji="1" lang="ja-JP" altLang="en-US" sz="1000" b="1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428" name="Line Callout 1 (Accent Bar) 427"/>
            <p:cNvSpPr/>
            <p:nvPr/>
          </p:nvSpPr>
          <p:spPr>
            <a:xfrm flipH="1">
              <a:off x="1475655" y="2492896"/>
              <a:ext cx="1012939" cy="347056"/>
            </a:xfrm>
            <a:prstGeom prst="accentCallout1">
              <a:avLst>
                <a:gd name="adj1" fmla="val 26069"/>
                <a:gd name="adj2" fmla="val 112"/>
                <a:gd name="adj3" fmla="val 41785"/>
                <a:gd name="adj4" fmla="val -20443"/>
              </a:avLst>
            </a:prstGeom>
            <a:noFill/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Bag-of-Words model</a:t>
              </a:r>
              <a:endParaRPr kumimoji="1" lang="ja-JP" altLang="en-US" sz="1000" b="1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508" name="Group 507"/>
            <p:cNvGrpSpPr/>
            <p:nvPr/>
          </p:nvGrpSpPr>
          <p:grpSpPr>
            <a:xfrm>
              <a:off x="2202673" y="1412133"/>
              <a:ext cx="2009287" cy="504602"/>
              <a:chOff x="1882409" y="1358030"/>
              <a:chExt cx="2009287" cy="575967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1882409" y="1358030"/>
                <a:ext cx="2009287" cy="575967"/>
                <a:chOff x="1614256" y="2845474"/>
                <a:chExt cx="2165173" cy="630599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1614256" y="2845474"/>
                  <a:ext cx="2165173" cy="630599"/>
                </a:xfrm>
                <a:prstGeom prst="rect">
                  <a:avLst/>
                </a:prstGeom>
                <a:solidFill>
                  <a:schemeClr val="bg1"/>
                </a:solidFill>
                <a:ln w="31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b" anchorCtr="1"/>
                <a:lstStyle/>
                <a:p>
                  <a:pPr algn="ctr"/>
                  <a:r>
                    <a:rPr kumimoji="1" lang="en-US" altLang="ja-JP" sz="1000" smtClean="0">
                      <a:solidFill>
                        <a:schemeClr val="tx1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rPr>
                    <a:t>Intensity representations</a:t>
                  </a:r>
                  <a:endParaRPr kumimoji="1" lang="ja-JP" altLang="en-US" sz="100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24" name="Group 23"/>
                <p:cNvGrpSpPr/>
                <p:nvPr/>
              </p:nvGrpSpPr>
              <p:grpSpPr>
                <a:xfrm>
                  <a:off x="1685782" y="2923609"/>
                  <a:ext cx="2022120" cy="305506"/>
                  <a:chOff x="2123728" y="2038377"/>
                  <a:chExt cx="2022120" cy="305506"/>
                </a:xfrm>
              </p:grpSpPr>
              <p:sp>
                <p:nvSpPr>
                  <p:cNvPr id="25" name="Flowchart: Predefined Process 24"/>
                  <p:cNvSpPr/>
                  <p:nvPr/>
                </p:nvSpPr>
                <p:spPr>
                  <a:xfrm>
                    <a:off x="2123728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26" name="Flowchart: Predefined Process 25"/>
                  <p:cNvSpPr/>
                  <p:nvPr/>
                </p:nvSpPr>
                <p:spPr>
                  <a:xfrm>
                    <a:off x="2817167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27" name="Flowchart: Predefined Process 26"/>
                  <p:cNvSpPr/>
                  <p:nvPr/>
                </p:nvSpPr>
                <p:spPr>
                  <a:xfrm>
                    <a:off x="3502709" y="2038378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</p:grpSp>
          </p:grpSp>
          <p:sp>
            <p:nvSpPr>
              <p:cNvPr id="505" name="Rectangle 504"/>
              <p:cNvSpPr/>
              <p:nvPr/>
            </p:nvSpPr>
            <p:spPr>
              <a:xfrm>
                <a:off x="1951569" y="1429396"/>
                <a:ext cx="591909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Front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06" name="Rectangle 505"/>
              <p:cNvSpPr/>
              <p:nvPr/>
            </p:nvSpPr>
            <p:spPr>
              <a:xfrm>
                <a:off x="2592299" y="1437730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Side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07" name="Rectangle 506"/>
              <p:cNvSpPr/>
              <p:nvPr/>
            </p:nvSpPr>
            <p:spPr>
              <a:xfrm>
                <a:off x="3233704" y="1429395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Top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</p:grpSp>
        <p:grpSp>
          <p:nvGrpSpPr>
            <p:cNvPr id="509" name="Group 508"/>
            <p:cNvGrpSpPr/>
            <p:nvPr/>
          </p:nvGrpSpPr>
          <p:grpSpPr>
            <a:xfrm>
              <a:off x="4788024" y="1412133"/>
              <a:ext cx="2009287" cy="504602"/>
              <a:chOff x="1882409" y="1358030"/>
              <a:chExt cx="2009287" cy="575967"/>
            </a:xfrm>
          </p:grpSpPr>
          <p:grpSp>
            <p:nvGrpSpPr>
              <p:cNvPr id="510" name="Group 509"/>
              <p:cNvGrpSpPr/>
              <p:nvPr/>
            </p:nvGrpSpPr>
            <p:grpSpPr>
              <a:xfrm>
                <a:off x="1882409" y="1358030"/>
                <a:ext cx="2009287" cy="575967"/>
                <a:chOff x="1614256" y="2845474"/>
                <a:chExt cx="2165173" cy="630599"/>
              </a:xfrm>
            </p:grpSpPr>
            <p:sp>
              <p:nvSpPr>
                <p:cNvPr id="514" name="Rectangle 513"/>
                <p:cNvSpPr/>
                <p:nvPr/>
              </p:nvSpPr>
              <p:spPr>
                <a:xfrm>
                  <a:off x="1614256" y="2845474"/>
                  <a:ext cx="2165173" cy="630599"/>
                </a:xfrm>
                <a:prstGeom prst="rect">
                  <a:avLst/>
                </a:prstGeom>
                <a:solidFill>
                  <a:schemeClr val="bg1"/>
                </a:solidFill>
                <a:ln w="31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b" anchorCtr="1"/>
                <a:lstStyle/>
                <a:p>
                  <a:pPr algn="ctr"/>
                  <a:r>
                    <a:rPr kumimoji="1" lang="en-US" altLang="ja-JP" sz="1000" smtClean="0">
                      <a:solidFill>
                        <a:schemeClr val="tx1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rPr>
                    <a:t>Intensity representations</a:t>
                  </a:r>
                  <a:endParaRPr kumimoji="1" lang="ja-JP" altLang="en-US" sz="100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515" name="Group 514"/>
                <p:cNvGrpSpPr/>
                <p:nvPr/>
              </p:nvGrpSpPr>
              <p:grpSpPr>
                <a:xfrm>
                  <a:off x="1685782" y="2923609"/>
                  <a:ext cx="2022120" cy="305506"/>
                  <a:chOff x="2123728" y="2038377"/>
                  <a:chExt cx="2022120" cy="305506"/>
                </a:xfrm>
              </p:grpSpPr>
              <p:sp>
                <p:nvSpPr>
                  <p:cNvPr id="516" name="Flowchart: Predefined Process 515"/>
                  <p:cNvSpPr/>
                  <p:nvPr/>
                </p:nvSpPr>
                <p:spPr>
                  <a:xfrm>
                    <a:off x="2123728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517" name="Flowchart: Predefined Process 516"/>
                  <p:cNvSpPr/>
                  <p:nvPr/>
                </p:nvSpPr>
                <p:spPr>
                  <a:xfrm>
                    <a:off x="2817167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518" name="Flowchart: Predefined Process 517"/>
                  <p:cNvSpPr/>
                  <p:nvPr/>
                </p:nvSpPr>
                <p:spPr>
                  <a:xfrm>
                    <a:off x="3502709" y="2038378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</p:grpSp>
          </p:grpSp>
          <p:sp>
            <p:nvSpPr>
              <p:cNvPr id="511" name="Rectangle 510"/>
              <p:cNvSpPr/>
              <p:nvPr/>
            </p:nvSpPr>
            <p:spPr>
              <a:xfrm>
                <a:off x="1951569" y="1429396"/>
                <a:ext cx="591909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Front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12" name="Rectangle 511"/>
              <p:cNvSpPr/>
              <p:nvPr/>
            </p:nvSpPr>
            <p:spPr>
              <a:xfrm>
                <a:off x="2592299" y="1437730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Side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13" name="Rectangle 512"/>
              <p:cNvSpPr/>
              <p:nvPr/>
            </p:nvSpPr>
            <p:spPr>
              <a:xfrm>
                <a:off x="3233704" y="1429395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Top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</p:grpSp>
        <p:grpSp>
          <p:nvGrpSpPr>
            <p:cNvPr id="524" name="Group 523"/>
            <p:cNvGrpSpPr/>
            <p:nvPr/>
          </p:nvGrpSpPr>
          <p:grpSpPr>
            <a:xfrm>
              <a:off x="2313870" y="3387747"/>
              <a:ext cx="4418370" cy="545309"/>
              <a:chOff x="2043356" y="3806759"/>
              <a:chExt cx="4418370" cy="545309"/>
            </a:xfrm>
          </p:grpSpPr>
          <p:sp>
            <p:nvSpPr>
              <p:cNvPr id="290" name="Rounded Rectangle 289"/>
              <p:cNvSpPr/>
              <p:nvPr/>
            </p:nvSpPr>
            <p:spPr>
              <a:xfrm>
                <a:off x="2043356" y="3806759"/>
                <a:ext cx="4418370" cy="545309"/>
              </a:xfrm>
              <a:prstGeom prst="roundRect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grpSp>
            <p:nvGrpSpPr>
              <p:cNvPr id="523" name="Group 522"/>
              <p:cNvGrpSpPr/>
              <p:nvPr/>
            </p:nvGrpSpPr>
            <p:grpSpPr>
              <a:xfrm>
                <a:off x="2144559" y="3893854"/>
                <a:ext cx="1779155" cy="433805"/>
                <a:chOff x="2144559" y="3893854"/>
                <a:chExt cx="1779155" cy="433805"/>
              </a:xfrm>
            </p:grpSpPr>
            <p:sp>
              <p:nvSpPr>
                <p:cNvPr id="307" name="Rounded Rectangle 306"/>
                <p:cNvSpPr/>
                <p:nvPr/>
              </p:nvSpPr>
              <p:spPr>
                <a:xfrm>
                  <a:off x="2197135" y="3893854"/>
                  <a:ext cx="513568" cy="433805"/>
                </a:xfrm>
                <a:prstGeom prst="round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kumimoji="1"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308" name="Rounded Rectangle 307"/>
                <p:cNvSpPr/>
                <p:nvPr/>
              </p:nvSpPr>
              <p:spPr>
                <a:xfrm>
                  <a:off x="2739998" y="3893854"/>
                  <a:ext cx="513568" cy="433805"/>
                </a:xfrm>
                <a:prstGeom prst="round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309" name="Rounded Rectangle 308"/>
                <p:cNvSpPr/>
                <p:nvPr/>
              </p:nvSpPr>
              <p:spPr>
                <a:xfrm>
                  <a:off x="3306056" y="3893854"/>
                  <a:ext cx="513568" cy="433805"/>
                </a:xfrm>
                <a:prstGeom prst="round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436" name="Group 435"/>
                <p:cNvGrpSpPr/>
                <p:nvPr/>
              </p:nvGrpSpPr>
              <p:grpSpPr>
                <a:xfrm>
                  <a:off x="2144559" y="3969008"/>
                  <a:ext cx="670149" cy="303386"/>
                  <a:chOff x="539552" y="4868009"/>
                  <a:chExt cx="1224136" cy="939051"/>
                </a:xfrm>
              </p:grpSpPr>
              <p:sp>
                <p:nvSpPr>
                  <p:cNvPr id="437" name="Rectangle 436"/>
                  <p:cNvSpPr/>
                  <p:nvPr/>
                </p:nvSpPr>
                <p:spPr>
                  <a:xfrm>
                    <a:off x="683078" y="5056886"/>
                    <a:ext cx="72008" cy="748378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38" name="Rectangle 437"/>
                  <p:cNvSpPr/>
                  <p:nvPr/>
                </p:nvSpPr>
                <p:spPr>
                  <a:xfrm>
                    <a:off x="755086" y="5280470"/>
                    <a:ext cx="72008" cy="52658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39" name="Rectangle 438"/>
                  <p:cNvSpPr/>
                  <p:nvPr/>
                </p:nvSpPr>
                <p:spPr>
                  <a:xfrm>
                    <a:off x="827093" y="5110855"/>
                    <a:ext cx="72499" cy="694409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0" name="Rectangle 439"/>
                  <p:cNvSpPr/>
                  <p:nvPr/>
                </p:nvSpPr>
                <p:spPr>
                  <a:xfrm>
                    <a:off x="1403158" y="5511307"/>
                    <a:ext cx="72008" cy="293957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1" name="Rectangle 440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2" name="Flowchart: Connector 441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3" name="Flowchart: Connector 442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4" name="Flowchart: Connector 443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45" name="Straight Connector 444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6" name="Straight Connector 445"/>
                  <p:cNvCxnSpPr/>
                  <p:nvPr/>
                </p:nvCxnSpPr>
                <p:spPr>
                  <a:xfrm flipH="1">
                    <a:off x="546345" y="4868009"/>
                    <a:ext cx="3" cy="939051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47" name="Group 446"/>
                <p:cNvGrpSpPr/>
                <p:nvPr/>
              </p:nvGrpSpPr>
              <p:grpSpPr>
                <a:xfrm>
                  <a:off x="2688398" y="3969010"/>
                  <a:ext cx="670149" cy="303383"/>
                  <a:chOff x="539552" y="4868017"/>
                  <a:chExt cx="1224136" cy="939044"/>
                </a:xfrm>
              </p:grpSpPr>
              <p:sp>
                <p:nvSpPr>
                  <p:cNvPr id="448" name="Rectangle 447"/>
                  <p:cNvSpPr/>
                  <p:nvPr/>
                </p:nvSpPr>
                <p:spPr>
                  <a:xfrm>
                    <a:off x="682178" y="5543763"/>
                    <a:ext cx="72908" cy="26150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9" name="Rectangle 448"/>
                  <p:cNvSpPr/>
                  <p:nvPr/>
                </p:nvSpPr>
                <p:spPr>
                  <a:xfrm>
                    <a:off x="755086" y="4868017"/>
                    <a:ext cx="72008" cy="939044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0" name="Rectangle 449"/>
                  <p:cNvSpPr/>
                  <p:nvPr/>
                </p:nvSpPr>
                <p:spPr>
                  <a:xfrm>
                    <a:off x="827094" y="5337539"/>
                    <a:ext cx="72499" cy="46772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1" name="Rectangle 450"/>
                  <p:cNvSpPr/>
                  <p:nvPr/>
                </p:nvSpPr>
                <p:spPr>
                  <a:xfrm>
                    <a:off x="1403158" y="5337541"/>
                    <a:ext cx="72008" cy="46772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2" name="Rectangle 451"/>
                  <p:cNvSpPr/>
                  <p:nvPr/>
                </p:nvSpPr>
                <p:spPr>
                  <a:xfrm>
                    <a:off x="1475165" y="5431076"/>
                    <a:ext cx="72499" cy="372388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3" name="Flowchart: Connector 452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4" name="Flowchart: Connector 453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5" name="Flowchart: Connector 454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56" name="Straight Connector 455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7" name="Group 456"/>
                <p:cNvGrpSpPr/>
                <p:nvPr/>
              </p:nvGrpSpPr>
              <p:grpSpPr>
                <a:xfrm>
                  <a:off x="3253565" y="3969011"/>
                  <a:ext cx="670149" cy="303381"/>
                  <a:chOff x="539552" y="4868022"/>
                  <a:chExt cx="1224136" cy="939037"/>
                </a:xfrm>
              </p:grpSpPr>
              <p:sp>
                <p:nvSpPr>
                  <p:cNvPr id="458" name="Rectangle 457"/>
                  <p:cNvSpPr/>
                  <p:nvPr/>
                </p:nvSpPr>
                <p:spPr>
                  <a:xfrm>
                    <a:off x="683078" y="5232933"/>
                    <a:ext cx="72008" cy="57233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9" name="Rectangle 458"/>
                  <p:cNvSpPr/>
                  <p:nvPr/>
                </p:nvSpPr>
                <p:spPr>
                  <a:xfrm>
                    <a:off x="755086" y="5110860"/>
                    <a:ext cx="72008" cy="69619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0" name="Rectangle 459"/>
                  <p:cNvSpPr/>
                  <p:nvPr/>
                </p:nvSpPr>
                <p:spPr>
                  <a:xfrm>
                    <a:off x="827094" y="4868022"/>
                    <a:ext cx="67955" cy="93724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1" name="Rectangle 460"/>
                  <p:cNvSpPr/>
                  <p:nvPr/>
                </p:nvSpPr>
                <p:spPr>
                  <a:xfrm>
                    <a:off x="1403158" y="5056890"/>
                    <a:ext cx="72008" cy="74837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2" name="Rectangle 461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3" name="Flowchart: Connector 462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4" name="Flowchart: Connector 463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5" name="Flowchart: Connector 464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66" name="Straight Connector 465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22" name="Group 521"/>
              <p:cNvGrpSpPr/>
              <p:nvPr/>
            </p:nvGrpSpPr>
            <p:grpSpPr>
              <a:xfrm>
                <a:off x="4666414" y="3893854"/>
                <a:ext cx="1777794" cy="433805"/>
                <a:chOff x="4666414" y="3893854"/>
                <a:chExt cx="1777794" cy="433805"/>
              </a:xfrm>
            </p:grpSpPr>
            <p:sp>
              <p:nvSpPr>
                <p:cNvPr id="471" name="Rounded Rectangle 470"/>
                <p:cNvSpPr/>
                <p:nvPr/>
              </p:nvSpPr>
              <p:spPr>
                <a:xfrm>
                  <a:off x="4718990" y="3893854"/>
                  <a:ext cx="513568" cy="433805"/>
                </a:xfrm>
                <a:prstGeom prst="round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kumimoji="1"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472" name="Rounded Rectangle 471"/>
                <p:cNvSpPr/>
                <p:nvPr/>
              </p:nvSpPr>
              <p:spPr>
                <a:xfrm>
                  <a:off x="5261853" y="3893854"/>
                  <a:ext cx="513568" cy="433805"/>
                </a:xfrm>
                <a:prstGeom prst="round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473" name="Rounded Rectangle 472"/>
                <p:cNvSpPr/>
                <p:nvPr/>
              </p:nvSpPr>
              <p:spPr>
                <a:xfrm>
                  <a:off x="5826550" y="3893854"/>
                  <a:ext cx="513568" cy="433805"/>
                </a:xfrm>
                <a:prstGeom prst="round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474" name="Group 473"/>
                <p:cNvGrpSpPr/>
                <p:nvPr/>
              </p:nvGrpSpPr>
              <p:grpSpPr>
                <a:xfrm>
                  <a:off x="4666414" y="3969008"/>
                  <a:ext cx="670149" cy="303386"/>
                  <a:chOff x="539552" y="4868009"/>
                  <a:chExt cx="1224136" cy="939051"/>
                </a:xfrm>
              </p:grpSpPr>
              <p:sp>
                <p:nvSpPr>
                  <p:cNvPr id="495" name="Rectangle 494"/>
                  <p:cNvSpPr/>
                  <p:nvPr/>
                </p:nvSpPr>
                <p:spPr>
                  <a:xfrm>
                    <a:off x="683078" y="5056886"/>
                    <a:ext cx="72008" cy="748378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6" name="Rectangle 495"/>
                  <p:cNvSpPr/>
                  <p:nvPr/>
                </p:nvSpPr>
                <p:spPr>
                  <a:xfrm>
                    <a:off x="755086" y="5280470"/>
                    <a:ext cx="72008" cy="52658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7" name="Rectangle 496"/>
                  <p:cNvSpPr/>
                  <p:nvPr/>
                </p:nvSpPr>
                <p:spPr>
                  <a:xfrm>
                    <a:off x="827093" y="5110855"/>
                    <a:ext cx="72499" cy="694409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8" name="Rectangle 497"/>
                  <p:cNvSpPr/>
                  <p:nvPr/>
                </p:nvSpPr>
                <p:spPr>
                  <a:xfrm>
                    <a:off x="1403158" y="5511307"/>
                    <a:ext cx="72008" cy="293957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9" name="Rectangle 498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500" name="Flowchart: Connector 499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501" name="Flowchart: Connector 500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502" name="Flowchart: Connector 501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503" name="Straight Connector 502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4" name="Straight Connector 503"/>
                  <p:cNvCxnSpPr/>
                  <p:nvPr/>
                </p:nvCxnSpPr>
                <p:spPr>
                  <a:xfrm flipH="1">
                    <a:off x="546345" y="4868009"/>
                    <a:ext cx="3" cy="939051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75" name="Group 474"/>
                <p:cNvGrpSpPr/>
                <p:nvPr/>
              </p:nvGrpSpPr>
              <p:grpSpPr>
                <a:xfrm>
                  <a:off x="5210253" y="3969010"/>
                  <a:ext cx="670149" cy="303383"/>
                  <a:chOff x="539552" y="4868017"/>
                  <a:chExt cx="1224136" cy="939044"/>
                </a:xfrm>
              </p:grpSpPr>
              <p:sp>
                <p:nvSpPr>
                  <p:cNvPr id="486" name="Rectangle 485"/>
                  <p:cNvSpPr/>
                  <p:nvPr/>
                </p:nvSpPr>
                <p:spPr>
                  <a:xfrm>
                    <a:off x="682178" y="5543763"/>
                    <a:ext cx="72908" cy="26150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7" name="Rectangle 486"/>
                  <p:cNvSpPr/>
                  <p:nvPr/>
                </p:nvSpPr>
                <p:spPr>
                  <a:xfrm>
                    <a:off x="755086" y="4868017"/>
                    <a:ext cx="72008" cy="939044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8" name="Rectangle 487"/>
                  <p:cNvSpPr/>
                  <p:nvPr/>
                </p:nvSpPr>
                <p:spPr>
                  <a:xfrm>
                    <a:off x="827094" y="5337539"/>
                    <a:ext cx="72499" cy="46772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9" name="Rectangle 488"/>
                  <p:cNvSpPr/>
                  <p:nvPr/>
                </p:nvSpPr>
                <p:spPr>
                  <a:xfrm>
                    <a:off x="1403158" y="5337541"/>
                    <a:ext cx="72008" cy="46772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0" name="Rectangle 489"/>
                  <p:cNvSpPr/>
                  <p:nvPr/>
                </p:nvSpPr>
                <p:spPr>
                  <a:xfrm>
                    <a:off x="1475165" y="5431076"/>
                    <a:ext cx="72499" cy="372388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1" name="Flowchart: Connector 490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2" name="Flowchart: Connector 491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3" name="Flowchart: Connector 492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94" name="Straight Connector 493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76" name="Group 475"/>
                <p:cNvGrpSpPr/>
                <p:nvPr/>
              </p:nvGrpSpPr>
              <p:grpSpPr>
                <a:xfrm>
                  <a:off x="5774059" y="3969011"/>
                  <a:ext cx="670149" cy="303381"/>
                  <a:chOff x="539552" y="4868022"/>
                  <a:chExt cx="1224136" cy="939037"/>
                </a:xfrm>
              </p:grpSpPr>
              <p:sp>
                <p:nvSpPr>
                  <p:cNvPr id="477" name="Rectangle 476"/>
                  <p:cNvSpPr/>
                  <p:nvPr/>
                </p:nvSpPr>
                <p:spPr>
                  <a:xfrm>
                    <a:off x="683078" y="5232933"/>
                    <a:ext cx="72008" cy="57233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78" name="Rectangle 477"/>
                  <p:cNvSpPr/>
                  <p:nvPr/>
                </p:nvSpPr>
                <p:spPr>
                  <a:xfrm>
                    <a:off x="755086" y="5110860"/>
                    <a:ext cx="72008" cy="69619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79" name="Rectangle 478"/>
                  <p:cNvSpPr/>
                  <p:nvPr/>
                </p:nvSpPr>
                <p:spPr>
                  <a:xfrm>
                    <a:off x="827094" y="4868022"/>
                    <a:ext cx="67955" cy="93724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0" name="Rectangle 479"/>
                  <p:cNvSpPr/>
                  <p:nvPr/>
                </p:nvSpPr>
                <p:spPr>
                  <a:xfrm>
                    <a:off x="1403158" y="5056890"/>
                    <a:ext cx="72008" cy="74837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1" name="Rectangle 480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2" name="Flowchart: Connector 481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3" name="Flowchart: Connector 482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4" name="Flowchart: Connector 483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85" name="Straight Connector 484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521" name="Rectangle 520"/>
              <p:cNvSpPr/>
              <p:nvPr/>
            </p:nvSpPr>
            <p:spPr>
              <a:xfrm>
                <a:off x="3830538" y="3958958"/>
                <a:ext cx="839597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Histogram database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</p:grpSp>
        <p:sp>
          <p:nvSpPr>
            <p:cNvPr id="525" name="Striped Right Arrow 524"/>
            <p:cNvSpPr/>
            <p:nvPr/>
          </p:nvSpPr>
          <p:spPr>
            <a:xfrm rot="5400000">
              <a:off x="3112362" y="1921837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27" name="Striped Right Arrow 526"/>
            <p:cNvSpPr/>
            <p:nvPr/>
          </p:nvSpPr>
          <p:spPr>
            <a:xfrm rot="5400000">
              <a:off x="5745238" y="1921838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28" name="Striped Right Arrow 527"/>
            <p:cNvSpPr/>
            <p:nvPr/>
          </p:nvSpPr>
          <p:spPr>
            <a:xfrm rot="5400000">
              <a:off x="3113174" y="3145973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29" name="Striped Right Arrow 528"/>
            <p:cNvSpPr/>
            <p:nvPr/>
          </p:nvSpPr>
          <p:spPr>
            <a:xfrm rot="5400000">
              <a:off x="5746050" y="3145974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0" name="Striped Right Arrow 529"/>
            <p:cNvSpPr/>
            <p:nvPr/>
          </p:nvSpPr>
          <p:spPr>
            <a:xfrm rot="5400000">
              <a:off x="3113174" y="1175642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1" name="Striped Right Arrow 530"/>
            <p:cNvSpPr/>
            <p:nvPr/>
          </p:nvSpPr>
          <p:spPr>
            <a:xfrm rot="5400000">
              <a:off x="5746050" y="1175643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2" name="Striped Right Arrow 531"/>
            <p:cNvSpPr/>
            <p:nvPr/>
          </p:nvSpPr>
          <p:spPr>
            <a:xfrm rot="5400000">
              <a:off x="4432990" y="3938061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4" name="Striped Right Arrow 533"/>
            <p:cNvSpPr/>
            <p:nvPr/>
          </p:nvSpPr>
          <p:spPr>
            <a:xfrm>
              <a:off x="3779912" y="2476792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5" name="Striped Right Arrow 534"/>
            <p:cNvSpPr/>
            <p:nvPr/>
          </p:nvSpPr>
          <p:spPr>
            <a:xfrm flipH="1">
              <a:off x="5076056" y="2476792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</p:grpSp>
    </p:spTree>
    <p:extLst>
      <p:ext uri="{BB962C8B-B14F-4D97-AF65-F5344CB8AC3E}">
        <p14:creationId xmlns:p14="http://schemas.microsoft.com/office/powerpoint/2010/main" val="2974837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1673</TotalTime>
  <Words>47</Words>
  <Application>Microsoft Office PowerPoint</Application>
  <PresentationFormat>On-screen Show (4:3)</PresentationFormat>
  <Paragraphs>29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satoh-lab</dc:creator>
  <cp:lastModifiedBy>satoh-lab</cp:lastModifiedBy>
  <cp:revision>29</cp:revision>
  <cp:lastPrinted>2014-07-30T08:30:32Z</cp:lastPrinted>
  <dcterms:created xsi:type="dcterms:W3CDTF">2014-06-12T06:14:27Z</dcterms:created>
  <dcterms:modified xsi:type="dcterms:W3CDTF">2014-07-30T08:32:01Z</dcterms:modified>
</cp:coreProperties>
</file>

<file path=docProps/thumbnail.jpeg>
</file>